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44"/>
  </p:notesMasterIdLst>
  <p:sldIdLst>
    <p:sldId id="32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Alfa Slab One" panose="020B0604020202020204" charset="0"/>
      <p:regular r:id="rId45"/>
    </p:embeddedFont>
    <p:embeddedFont>
      <p:font typeface="Gill Sans MT" panose="020B0502020104020203" pitchFamily="3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9c05e77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3f9c05e77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f9c05e77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3f9c05e77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f9c05e77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3f9c05e77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9c05e77e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3f9c05e77e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42889f1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3e42889f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8385049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98385049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3f2d66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5f3f2d66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385049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98385049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3f2d66a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f3f2d66a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feed810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3feed810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83850493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983850493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8385049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8385049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83850493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83850493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8385049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8385049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8385049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8385049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e42889f1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33e42889f1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e42889f1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3e42889f1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e42889f1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3e42889f1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f9c05e7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f9c05e7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19bf5073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19bf5073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e42889f1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33e42889f1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9bf5073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419bf5073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19bf507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419bf507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19bf5073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419bf5073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9c05e77e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3f9c05e77e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9c05e77e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3f9c05e77e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f9c05e77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3f9c05e77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9c05e77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3f9c05e77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b84e6b3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fdb84e6b3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f9c05e77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3f9c05e77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ilhouette_(clustering)#:~:text=El%20valor%20de%20la%20silueta,emparejado%20con%20los%20c%C3%BAmulos%20vecinos.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26671/different-covariance-types-for-gaussian-mixture-mode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1663818" y="2894244"/>
            <a:ext cx="2656496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50"/>
            <a:r>
              <a:rPr lang="en-US" sz="2025" dirty="0">
                <a:latin typeface="Gill Sans MT" panose="020B0502020104020203" pitchFamily="34" charset="77"/>
              </a:rPr>
              <a:t>Dr. José Ramón Iglesias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DSP-ASIC BUILDER GROUP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Director Semillero TRIAC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Ingenieria Electronica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Universidad Popular del Cesar</a:t>
            </a:r>
          </a:p>
          <a:p>
            <a:pPr defTabSz="514350"/>
            <a:endParaRPr lang="en-US" sz="1050" dirty="0">
              <a:solidFill>
                <a:prstClr val="white">
                  <a:lumMod val="50000"/>
                </a:prstClr>
              </a:solidFill>
              <a:latin typeface="Gill Sans MT" panose="020B050202010402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889184" y="1315456"/>
            <a:ext cx="536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75">
                <a:latin typeface="Arial" panose="020B0604020202020204" pitchFamily="34" charset="0"/>
                <a:cs typeface="Arial" panose="020B0604020202020204" pitchFamily="34" charset="0"/>
              </a:rPr>
              <a:t>BigData</a:t>
            </a:r>
            <a:endParaRPr lang="en-US" sz="247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14350"/>
            <a:endParaRPr lang="en-US" sz="1125" dirty="0">
              <a:latin typeface="Gill Sans MT" panose="020B0502020104020203" pitchFamily="34" charset="77"/>
            </a:endParaRPr>
          </a:p>
        </p:txBody>
      </p:sp>
      <p:pic>
        <p:nvPicPr>
          <p:cNvPr id="5" name="Google Shape;30;p1">
            <a:extLst>
              <a:ext uri="{FF2B5EF4-FFF2-40B4-BE49-F238E27FC236}">
                <a16:creationId xmlns:a16="http://schemas.microsoft.com/office/drawing/2014/main" id="{4339DFEC-8BF3-4650-90E0-2B1293346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6153" y="679742"/>
            <a:ext cx="1942857" cy="63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0B24A3F-60C1-46BB-9F38-67F6A9D0EA23}"/>
              </a:ext>
            </a:extLst>
          </p:cNvPr>
          <p:cNvSpPr txBox="1"/>
          <p:nvPr/>
        </p:nvSpPr>
        <p:spPr>
          <a:xfrm>
            <a:off x="1143001" y="22733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 err="1">
                <a:latin typeface="Trebuchet MS"/>
                <a:cs typeface="Trebuchet MS"/>
              </a:rPr>
              <a:t>Clustering</a:t>
            </a:r>
            <a:r>
              <a:rPr lang="es-CL" sz="1800" b="1" dirty="0">
                <a:latin typeface="Trebuchet MS"/>
                <a:cs typeface="Trebuchet MS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249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Elección del modelo: k y tipo de matriz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Bayesian Information Criterium (BIC) da un score al modelo con m parámetros.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𝐵𝐼𝐶=−2∗𝑙𝑜𝑔(L(𝚯))+𝑙𝑜𝑔(𝑛)m  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usarse otro índice llamado Akaike Information Criterium (AIC) 𝐴𝐼𝐶=−2∗𝑙𝑜𝑔(L(𝚯))+2m  </a:t>
            </a:r>
            <a:r>
              <a:rPr lang="en-US" sz="1800">
                <a:solidFill>
                  <a:srgbClr val="666666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donde L(Θ) es la verosimilitud, 𝑛 el número de datos, y m el número de parámetros estimados, ( k, el número de componentes, más las medias y entradas de la matriz de varianza covarianza.)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figura siguiente está generada por el script Note_fig3.ipynb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50" y="64287"/>
            <a:ext cx="6686532" cy="50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 txBox="1"/>
          <p:nvPr/>
        </p:nvSpPr>
        <p:spPr>
          <a:xfrm rot="-5400000">
            <a:off x="-659575" y="2133175"/>
            <a:ext cx="28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-US" sz="1800" b="1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Note_fig3.ipynb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Gaussian Mixture Model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7" name="Google Shape;237;p51"/>
          <p:cNvSpPr txBox="1"/>
          <p:nvPr/>
        </p:nvSpPr>
        <p:spPr>
          <a:xfrm>
            <a:off x="240325" y="13119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Cualquier dato puede ser modelado con una mezcla de gaussianas?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057725"/>
            <a:ext cx="6755199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todos, pero muchos si se pueden modelar, si uno conoce la cantidad de gaussianas que forman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 aglomerativo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3"/>
          <p:cNvSpPr txBox="1"/>
          <p:nvPr/>
        </p:nvSpPr>
        <p:spPr>
          <a:xfrm>
            <a:off x="311750" y="1152349"/>
            <a:ext cx="85200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Bottom-up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 comenzar, c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ada objeto es su propio cluster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define una noción de semejanza </a:t>
            </a: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clusters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usando una medida de similaridad o distancia entre elementos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en un solo cluster el par de clusters más semejantes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historia de uniones forma un árbol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(dendograma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4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4"/>
          <p:cNvSpPr/>
          <p:nvPr/>
        </p:nvSpPr>
        <p:spPr>
          <a:xfrm>
            <a:off x="486792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0" name="Google Shape;260;p54"/>
          <p:cNvSpPr/>
          <p:nvPr/>
        </p:nvSpPr>
        <p:spPr>
          <a:xfrm>
            <a:off x="521316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1" name="Google Shape;261;p54"/>
          <p:cNvSpPr/>
          <p:nvPr/>
        </p:nvSpPr>
        <p:spPr>
          <a:xfrm>
            <a:off x="5558760" y="3912480"/>
            <a:ext cx="378" cy="865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2" name="Google Shape;262;p54"/>
          <p:cNvSpPr/>
          <p:nvPr/>
        </p:nvSpPr>
        <p:spPr>
          <a:xfrm>
            <a:off x="59040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3" name="Google Shape;263;p54"/>
          <p:cNvSpPr/>
          <p:nvPr/>
        </p:nvSpPr>
        <p:spPr>
          <a:xfrm>
            <a:off x="62496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4" name="Google Shape;264;p54"/>
          <p:cNvSpPr/>
          <p:nvPr/>
        </p:nvSpPr>
        <p:spPr>
          <a:xfrm>
            <a:off x="6594840" y="3696120"/>
            <a:ext cx="378" cy="108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5" name="Google Shape;265;p54"/>
          <p:cNvSpPr/>
          <p:nvPr/>
        </p:nvSpPr>
        <p:spPr>
          <a:xfrm>
            <a:off x="6940440" y="3317040"/>
            <a:ext cx="378" cy="146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6" name="Google Shape;266;p54"/>
          <p:cNvSpPr/>
          <p:nvPr/>
        </p:nvSpPr>
        <p:spPr>
          <a:xfrm>
            <a:off x="72856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7" name="Google Shape;267;p54"/>
          <p:cNvSpPr/>
          <p:nvPr/>
        </p:nvSpPr>
        <p:spPr>
          <a:xfrm>
            <a:off x="76312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8" name="Google Shape;268;p54"/>
          <p:cNvSpPr/>
          <p:nvPr/>
        </p:nvSpPr>
        <p:spPr>
          <a:xfrm>
            <a:off x="4867920" y="450792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69" name="Google Shape;269;p54"/>
          <p:cNvSpPr/>
          <p:nvPr/>
        </p:nvSpPr>
        <p:spPr>
          <a:xfrm>
            <a:off x="5904000" y="434556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0" name="Google Shape;270;p54"/>
          <p:cNvSpPr/>
          <p:nvPr/>
        </p:nvSpPr>
        <p:spPr>
          <a:xfrm>
            <a:off x="7285680" y="412920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1" name="Google Shape;271;p54"/>
          <p:cNvSpPr/>
          <p:nvPr/>
        </p:nvSpPr>
        <p:spPr>
          <a:xfrm>
            <a:off x="5040720" y="3912480"/>
            <a:ext cx="378" cy="595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2" name="Google Shape;272;p54"/>
          <p:cNvSpPr/>
          <p:nvPr/>
        </p:nvSpPr>
        <p:spPr>
          <a:xfrm>
            <a:off x="5040720" y="391248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3" name="Google Shape;273;p54"/>
          <p:cNvSpPr/>
          <p:nvPr/>
        </p:nvSpPr>
        <p:spPr>
          <a:xfrm>
            <a:off x="6076800" y="369612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4" name="Google Shape;274;p54"/>
          <p:cNvSpPr/>
          <p:nvPr/>
        </p:nvSpPr>
        <p:spPr>
          <a:xfrm>
            <a:off x="6076800" y="369612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5" name="Google Shape;275;p54"/>
          <p:cNvSpPr/>
          <p:nvPr/>
        </p:nvSpPr>
        <p:spPr>
          <a:xfrm>
            <a:off x="6307200" y="331704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6" name="Google Shape;276;p54"/>
          <p:cNvSpPr/>
          <p:nvPr/>
        </p:nvSpPr>
        <p:spPr>
          <a:xfrm>
            <a:off x="6307200" y="3317040"/>
            <a:ext cx="63250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7" name="Google Shape;277;p54"/>
          <p:cNvSpPr/>
          <p:nvPr/>
        </p:nvSpPr>
        <p:spPr>
          <a:xfrm>
            <a:off x="7458480" y="2938320"/>
            <a:ext cx="378" cy="1190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8" name="Google Shape;278;p54"/>
          <p:cNvSpPr/>
          <p:nvPr/>
        </p:nvSpPr>
        <p:spPr>
          <a:xfrm>
            <a:off x="6594840" y="293832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79" name="Google Shape;279;p54"/>
          <p:cNvSpPr/>
          <p:nvPr/>
        </p:nvSpPr>
        <p:spPr>
          <a:xfrm>
            <a:off x="6594840" y="2938320"/>
            <a:ext cx="862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0" name="Google Shape;280;p54"/>
          <p:cNvSpPr/>
          <p:nvPr/>
        </p:nvSpPr>
        <p:spPr>
          <a:xfrm>
            <a:off x="6998040" y="250524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1" name="Google Shape;281;p54"/>
          <p:cNvSpPr/>
          <p:nvPr/>
        </p:nvSpPr>
        <p:spPr>
          <a:xfrm>
            <a:off x="5270760" y="2505240"/>
            <a:ext cx="378" cy="1406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2" name="Google Shape;282;p54"/>
          <p:cNvSpPr/>
          <p:nvPr/>
        </p:nvSpPr>
        <p:spPr>
          <a:xfrm>
            <a:off x="5270760" y="2505240"/>
            <a:ext cx="1726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3" name="Google Shape;283;p54"/>
          <p:cNvSpPr/>
          <p:nvPr/>
        </p:nvSpPr>
        <p:spPr>
          <a:xfrm>
            <a:off x="6134400" y="22345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4" name="Google Shape;284;p54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4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4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4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4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4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4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4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4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54"/>
          <p:cNvCxnSpPr/>
          <p:nvPr/>
        </p:nvCxnSpPr>
        <p:spPr>
          <a:xfrm>
            <a:off x="4410625" y="3151100"/>
            <a:ext cx="3863700" cy="27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5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Single-lin</a:t>
            </a: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kage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cercanos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Complete-linkage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distantes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6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Average-link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distancia entre todo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promedio de distancia más bajo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Se unen los clusters con los centroides más cercanos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Ward-link</a:t>
            </a:r>
            <a:endParaRPr sz="18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varianza al unirlos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la mínima varianza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3000" b="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note_fig9.ipynb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9" y="0"/>
            <a:ext cx="48596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Agregando restricción de conectividad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8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restricciones de conectividad implican que solo clusters adyacentes pueden unirse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ello se usa una matriz de conectividad que define los vecinos de cada muestra dada una estructura de los datos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Puede incitar a armar clusters desbalanceados, algunos muy grandes y otros muy pequeños.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311750" y="1533350"/>
            <a:ext cx="8782500" cy="2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sz="1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 (GMM y Jerárquicos)</a:t>
            </a:r>
            <a:endParaRPr sz="18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</a:t>
            </a:r>
            <a:r>
              <a:rPr lang="en-U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Visualización, Medidas y relevancia: utilidad o impacto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/>
        </p:nvSpPr>
        <p:spPr>
          <a:xfrm>
            <a:off x="311750" y="444950"/>
            <a:ext cx="3377700" cy="3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3000" b="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 restriccion de 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conectividad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8" y="-2"/>
            <a:ext cx="485969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Proyección usando spectral embedding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0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grandes pueden ser visualizadas con embeddings.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caso se usa spectral embedding para observar agrupamiento de imágenes de números manuscritos.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clases son balanceadas, sin embargo se observa la tendencia a armar clases desbalanceadas.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linkage tiene tendencia a hacer crecer desproporcionadamente un cluster.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78600"/>
            <a:ext cx="7334249" cy="4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61950"/>
            <a:ext cx="7381877" cy="46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097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lang="en-US" sz="18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(o medoides)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u="sng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Coeficiente Silhouette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Valores entre -1 y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no es compacto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https://scikit-learn.org/stable/auto_examples/cluster/plot_kmeans_silhouette_analysis.html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 (Elbow method)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función del número de clusters.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1" y="0"/>
            <a:ext cx="83101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" y="0"/>
            <a:ext cx="8240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42900" algn="l" rtl="0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" y="0"/>
            <a:ext cx="88416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9"/>
          <p:cNvSpPr/>
          <p:nvPr/>
        </p:nvSpPr>
        <p:spPr>
          <a:xfrm>
            <a:off x="7836425" y="4281750"/>
            <a:ext cx="1307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 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/>
        </p:nvSpPr>
        <p:spPr>
          <a:xfrm>
            <a:off x="381000" y="4724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note_fig10.ipynb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556100" y="3403150"/>
            <a:ext cx="954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/>
          </a:p>
        </p:txBody>
      </p:sp>
      <p:sp>
        <p:nvSpPr>
          <p:cNvPr id="394" name="Google Shape;394;p70"/>
          <p:cNvSpPr txBox="1"/>
          <p:nvPr/>
        </p:nvSpPr>
        <p:spPr>
          <a:xfrm>
            <a:off x="7504625" y="340315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/>
          </a:p>
        </p:txBody>
      </p:sp>
      <p:sp>
        <p:nvSpPr>
          <p:cNvPr id="395" name="Google Shape;395;p70"/>
          <p:cNvSpPr txBox="1"/>
          <p:nvPr/>
        </p:nvSpPr>
        <p:spPr>
          <a:xfrm>
            <a:off x="4796125" y="41580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cerca del problema semi supervisado!!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Mutua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etiquetas originales y asignadas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7" name="Google Shape;407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0.917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0.626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14" name="Google Shape;414;p7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0.847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0.697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0.765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0.764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0.532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5" name="Google Shape;4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1" name="Google Shape;421;p7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518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0.310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0.247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0.275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0.022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0.265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-0.365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8" name="Google Shape;428;p7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20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0.563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0.837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0.673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0.545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0.672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0.448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9" name="Google Shape;4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311750" y="1152354"/>
            <a:ext cx="85200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7"/>
          <p:cNvSpPr txBox="1"/>
          <p:nvPr/>
        </p:nvSpPr>
        <p:spPr>
          <a:xfrm>
            <a:off x="457200" y="3352800"/>
            <a:ext cx="7700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Malas soluciones pueden deberse a: “malas” características elegidas, número inadecuado de grupos, no hay grupos para encontrar, …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el GMM?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42900" algn="l" rtl="0">
              <a:spcBef>
                <a:spcPts val="2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fija la cantidad de gaussianas,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estiman los parámetros de cada gaussiana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asigna c/dato como proveniente de una de las componentes de la mezcla.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estimación se realiza mediante el algoritmo Expectation Maximization.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Imágenes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 rotWithShape="1">
          <a:blip r:embed="rId3">
            <a:alphaModFix/>
          </a:blip>
          <a:srcRect l="4498" t="19772" r="2943" b="12928"/>
          <a:stretch/>
        </p:blipFill>
        <p:spPr>
          <a:xfrm>
            <a:off x="255825" y="1225275"/>
            <a:ext cx="8721974" cy="35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1905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Parámetros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311750" y="1152349"/>
            <a:ext cx="8520000" cy="3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Gran problema de GMM es la determinación del número de componentes de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se elige un buen número, el modelo parte de forma aglutinada pero los clusters pueden no tener sentido.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otra característica que puede ser forzada de inicio es el </a:t>
            </a: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tipo de matriz de varianza covarianza: 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'full' (each component has its own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'tied' (all components share the same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'diag' (each component has its own diagonal covariance matrix),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'spherical' (each component has its own single variance).</a:t>
            </a:r>
            <a:endParaRPr sz="21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0" y="0"/>
            <a:ext cx="6857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 b="1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2" name="Google Shape;212;p47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 b="1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8" name="Google Shape;218;p48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50" y="0"/>
            <a:ext cx="407747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Microsoft Office PowerPoint</Application>
  <PresentationFormat>Presentación en pantalla (16:9)</PresentationFormat>
  <Paragraphs>211</Paragraphs>
  <Slides>40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Arial</vt:lpstr>
      <vt:lpstr>Gill Sans MT</vt:lpstr>
      <vt:lpstr>Noto Sans Symbols</vt:lpstr>
      <vt:lpstr>Proxima Nova</vt:lpstr>
      <vt:lpstr>Times New Roman</vt:lpstr>
      <vt:lpstr>Alfa Slab One</vt:lpstr>
      <vt:lpstr>Courier New</vt:lpstr>
      <vt:lpstr>Trebuchet MS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José Ramon Iglesias Gamarra</cp:lastModifiedBy>
  <cp:revision>1</cp:revision>
  <dcterms:modified xsi:type="dcterms:W3CDTF">2025-04-24T23:41:58Z</dcterms:modified>
</cp:coreProperties>
</file>